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On which are students more likely to cheat?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Formative (chef tastes the soup), summative (guests taste the soup)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Look this over.  What questions do you have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Emotional IQ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Find your why to combat burnout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Your students are not you.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d7a0db9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8d7a0db9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Like running an experiment without collecting data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86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article/7-smart-fast-ways-do-formative-assessme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cs.google.com/document/d/1nr8B4p6GCh-i2XH3sdIKdYhDAr_R9TyY2jGzccYjJBY/edit?usp=sh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hwartzem@mst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nsplash.com/&amp;utm_source=slidescarnival" TargetMode="External"/><Relationship Id="rId4" Type="http://schemas.openxmlformats.org/officeDocument/2006/relationships/hyperlink" Target="https://isometric.onlin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alewa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barlo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blog/webbs-depth-knowledge-increase-rigor-gerald-aung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817750" y="69148"/>
            <a:ext cx="4467900" cy="4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6600" b="1" dirty="0"/>
              <a:t>University Teaching 101</a:t>
            </a:r>
            <a:br>
              <a:rPr lang="en" dirty="0"/>
            </a:b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Beth Kania-Gosche, PhD</a:t>
            </a:r>
            <a:endParaRPr sz="2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548" y="346700"/>
            <a:ext cx="4133450" cy="275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479331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body" idx="1"/>
          </p:nvPr>
        </p:nvSpPr>
        <p:spPr>
          <a:xfrm>
            <a:off x="38075" y="1175657"/>
            <a:ext cx="4249617" cy="354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3200" b="1" u="sng">
                <a:solidFill>
                  <a:schemeClr val="hlink"/>
                </a:solidFill>
                <a:hlinkClick r:id="rId3"/>
              </a:rPr>
              <a:t>Formative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Just in time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Feedback, not grade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Efficient, specific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Provide resources</a:t>
            </a:r>
            <a:endParaRPr sz="3200"/>
          </a:p>
        </p:txBody>
      </p:sp>
      <p:sp>
        <p:nvSpPr>
          <p:cNvPr id="551" name="Google Shape;551;p20"/>
          <p:cNvSpPr txBox="1">
            <a:spLocks noGrp="1"/>
          </p:cNvSpPr>
          <p:nvPr>
            <p:ph type="body" idx="2"/>
          </p:nvPr>
        </p:nvSpPr>
        <p:spPr>
          <a:xfrm>
            <a:off x="4856308" y="1091553"/>
            <a:ext cx="3830493" cy="354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3200" b="1"/>
              <a:t>Summative</a:t>
            </a:r>
            <a:endParaRPr sz="3200" b="1"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Formal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Multiple outcomes assessed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3200"/>
              <a:t>High stakes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"/>
          <p:cNvSpPr txBox="1">
            <a:spLocks noGrp="1"/>
          </p:cNvSpPr>
          <p:nvPr>
            <p:ph type="title"/>
          </p:nvPr>
        </p:nvSpPr>
        <p:spPr>
          <a:xfrm>
            <a:off x="457199" y="199785"/>
            <a:ext cx="8425543" cy="148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Assessment Process</a:t>
            </a:r>
            <a:endParaRPr/>
          </a:p>
        </p:txBody>
      </p:sp>
      <p:sp>
        <p:nvSpPr>
          <p:cNvPr id="558" name="Google Shape;558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59" name="Google Shape;559;p2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1" name="Google Shape;561;p2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62" name="Google Shape;562;p2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64" name="Google Shape;564;p2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65" name="Google Shape;565;p2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67" name="Google Shape;567;p2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68" name="Google Shape;568;p2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0" name="Google Shape;570;p2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71" name="Google Shape;571;p2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3" name="Google Shape;573;p2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74" name="Google Shape;574;p2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6" name="Google Shape;576;p2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77" name="Google Shape;577;p2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79" name="Google Shape;579;p21"/>
          <p:cNvSpPr txBox="1"/>
          <p:nvPr/>
        </p:nvSpPr>
        <p:spPr>
          <a:xfrm>
            <a:off x="645459" y="1156100"/>
            <a:ext cx="202079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Identify learning outcomes in student-friendly language</a:t>
            </a:r>
            <a:endParaRPr sz="14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0" name="Google Shape;580;p2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Task analysis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Chunking content/skills</a:t>
            </a:r>
            <a:endParaRPr/>
          </a:p>
        </p:txBody>
      </p:sp>
      <p:sp>
        <p:nvSpPr>
          <p:cNvPr id="581" name="Google Shape;581;p2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Examine data before teaching next session</a:t>
            </a:r>
            <a:endParaRPr sz="14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2" name="Google Shape;582;p21"/>
          <p:cNvSpPr txBox="1"/>
          <p:nvPr/>
        </p:nvSpPr>
        <p:spPr>
          <a:xfrm>
            <a:off x="1897956" y="4063600"/>
            <a:ext cx="18066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Align summative assessment that mirrors real life tasks with clear criteria</a:t>
            </a:r>
            <a:endParaRPr sz="14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3" name="Google Shape;583;p2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Align formative assessment to each</a:t>
            </a:r>
            <a:endParaRPr sz="16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4" name="Google Shape;584;p21"/>
          <p:cNvSpPr txBox="1"/>
          <p:nvPr/>
        </p:nvSpPr>
        <p:spPr>
          <a:xfrm>
            <a:off x="6474335" y="4063600"/>
            <a:ext cx="217469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Provide feedback and resources to students</a:t>
            </a:r>
            <a:endParaRPr sz="1800" b="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2"/>
          <p:cNvSpPr txBox="1">
            <a:spLocks noGrp="1"/>
          </p:cNvSpPr>
          <p:nvPr>
            <p:ph type="title" idx="4294967295"/>
          </p:nvPr>
        </p:nvSpPr>
        <p:spPr>
          <a:xfrm>
            <a:off x="1128767" y="1618129"/>
            <a:ext cx="7748708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400" b="1" u="sng" dirty="0">
                <a:solidFill>
                  <a:schemeClr val="hlink"/>
                </a:solidFill>
                <a:hlinkClick r:id="rId4"/>
              </a:rPr>
              <a:t>Effective Teaching Checklist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590" name="Google Shape;590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12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3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191825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Teaching, often called an “art and a science”</a:t>
            </a:r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97" name="Google Shape;597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598" name="Google Shape;598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People knowledge</a:t>
              </a:r>
              <a:endParaRPr sz="20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1" name="Google Shape;601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602" name="Google Shape;602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Content knowledge</a:t>
              </a:r>
              <a:endParaRPr sz="2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04" name="Google Shape;604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5" name="Google Shape;605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606" name="Google Shape;606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Effective teaching</a:t>
              </a:r>
              <a:endParaRPr sz="20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08" name="Google Shape;608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9" name="Google Shape;609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610" name="Google Shape;610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613" name="Google Shape;613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620" name="Google Shape;620;p2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621" name="Google Shape;621;p2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8" name="Google Shape;678;p2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679" name="Google Shape;679;p2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83" name="Google Shape;683;p2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684" name="Google Shape;684;p2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2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6" name="Google Shape;686;p2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2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2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2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2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2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2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2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2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2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2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2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2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2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2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2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2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2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2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2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2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2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2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2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2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2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2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2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2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2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2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2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2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2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2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2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2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2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2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2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2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2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2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2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2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2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2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2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0" name="Google Shape;750;p2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751" name="Google Shape;751;p2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752" name="Google Shape;752;p2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3" name="Google Shape;753;p2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4" name="Google Shape;754;p2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2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756;p2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57" name="Google Shape;757;p2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0" name="Google Shape;760;p2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6" name="Google Shape;766;p24"/>
          <p:cNvSpPr txBox="1">
            <a:spLocks noGrp="1"/>
          </p:cNvSpPr>
          <p:nvPr>
            <p:ph type="ctrTitle" idx="4294967295"/>
          </p:nvPr>
        </p:nvSpPr>
        <p:spPr>
          <a:xfrm>
            <a:off x="685800" y="230521"/>
            <a:ext cx="5226166" cy="180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Raleway Thin"/>
              <a:buChar char="➢"/>
            </a:pPr>
            <a:r>
              <a:rPr lang="en" sz="54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rPr>
              <a:t>Let go of perfectionism</a:t>
            </a:r>
            <a:endParaRPr sz="5400" b="0" i="0" u="none" strike="noStrike" cap="none">
              <a:solidFill>
                <a:schemeClr val="accen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67" name="Google Shape;767;p2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"/>
              <a:buChar char="➢"/>
            </a:pPr>
            <a:r>
              <a:rPr lang="en" sz="36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Limited resources</a:t>
            </a:r>
            <a:endParaRPr sz="3600" b="1" i="0" u="none" strike="noStrike" cap="non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marR="0" lvl="0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➢"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Continuous improvement, circumstances constantly change</a:t>
            </a:r>
            <a:endParaRPr sz="20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 txBox="1">
            <a:spLocks noGrp="1"/>
          </p:cNvSpPr>
          <p:nvPr>
            <p:ph type="body" idx="1"/>
          </p:nvPr>
        </p:nvSpPr>
        <p:spPr>
          <a:xfrm>
            <a:off x="1039049" y="1028325"/>
            <a:ext cx="7609975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</a:pPr>
            <a:r>
              <a:rPr lang="en" dirty="0"/>
              <a:t>What questions do you have?</a:t>
            </a:r>
            <a:endParaRPr dirty="0"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457200" lvl="0" indent="-4318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200"/>
              <a:buChar char="▸"/>
            </a:pPr>
            <a:r>
              <a:rPr lang="en" u="sng" dirty="0">
                <a:hlinkClick r:id="rId3"/>
              </a:rPr>
              <a:t>bkaniagosche@mst.edu</a:t>
            </a:r>
            <a:endParaRPr dirty="0"/>
          </a:p>
          <a:p>
            <a:pPr marL="914400" lvl="1" indent="-4318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</a:pPr>
            <a:r>
              <a:rPr lang="en" dirty="0"/>
              <a:t>Email me if you would like to observe.</a:t>
            </a:r>
            <a:endParaRPr dirty="0"/>
          </a:p>
        </p:txBody>
      </p:sp>
      <p:sp>
        <p:nvSpPr>
          <p:cNvPr id="780" name="Google Shape;780;p2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86" name="Google Shape;786;p27"/>
          <p:cNvSpPr txBox="1">
            <a:spLocks noGrp="1"/>
          </p:cNvSpPr>
          <p:nvPr>
            <p:ph type="body" idx="1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Illustrations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Sergei Tikhonov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787" name="Google Shape;787;p2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93" name="Google Shape;793;p28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Raleway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794" name="Google Shape;794;p28"/>
          <p:cNvSpPr txBox="1"/>
          <p:nvPr/>
        </p:nvSpPr>
        <p:spPr>
          <a:xfrm>
            <a:off x="457200" y="4400250"/>
            <a:ext cx="8191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b="0" i="0" u="none" strike="noStrike" cap="non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2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2" name="Google Shape;802;p2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03" name="Google Shape;803;p2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04" name="Google Shape;804;p2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6" name="Google Shape;806;p2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07" name="Google Shape;807;p2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2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10" name="Google Shape;810;p2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2" name="Google Shape;812;p2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13" name="Google Shape;813;p2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Today’s essential question</a:t>
            </a:r>
            <a:endParaRPr sz="3600"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300"/>
              <a:t>How do you effectively teach at the  university level?</a:t>
            </a:r>
            <a:endParaRPr sz="2300"/>
          </a:p>
        </p:txBody>
      </p:sp>
      <p:pic>
        <p:nvPicPr>
          <p:cNvPr id="68" name="Google Shape;68;p12" descr="Group of standing people looking at whiteboard on classroom wall, man wearing glasses holding whiteboard marker and writing"/>
          <p:cNvPicPr preferRelativeResize="0"/>
          <p:nvPr/>
        </p:nvPicPr>
        <p:blipFill rotWithShape="1">
          <a:blip r:embed="rId3">
            <a:alphaModFix/>
          </a:blip>
          <a:srcRect l="20341" r="20341"/>
          <a:stretch/>
        </p:blipFill>
        <p:spPr>
          <a:xfrm flipH="1">
            <a:off x="4572000" y="0"/>
            <a:ext cx="4572000" cy="5143500"/>
          </a:xfrm>
          <a:prstGeom prst="snip1Rect">
            <a:avLst>
              <a:gd name="adj" fmla="val 9999"/>
            </a:avLst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b="1"/>
              <a:t>Why are you teaching?</a:t>
            </a:r>
            <a:endParaRPr b="1"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Write it down and share with someone around you.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78" name="Google Shape;78;p13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3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69;p13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570050"/>
            <a:ext cx="3867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</a:pPr>
            <a:r>
              <a:rPr lang="en" sz="4400" b="0" i="0" u="none" strike="noStrike" cap="non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Why are your students in the class?</a:t>
            </a:r>
            <a:endParaRPr sz="4400" b="0" i="0" u="none" strike="noStrike" cap="none">
              <a:solidFill>
                <a:schemeClr val="accen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8" name="Google Shape;188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788652"/>
            <a:ext cx="3867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Is it required?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Is it an elective?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General education?</a:t>
            </a:r>
            <a:endParaRPr sz="20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9" name="Google Shape;189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0" name="Google Shape;190;p14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191" name="Google Shape;191;p14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14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266" name="Google Shape;266;p14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4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4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4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4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4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14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276" name="Google Shape;276;p14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4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4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281;p14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"/>
              <a:t>If students wanted to learn the course content, they would already know it because they can find the information online.</a:t>
            </a: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05" name="Google Shape;305;p15"/>
          <p:cNvGrpSpPr/>
          <p:nvPr/>
        </p:nvGrpSpPr>
        <p:grpSpPr>
          <a:xfrm>
            <a:off x="6230973" y="930400"/>
            <a:ext cx="2318495" cy="3612481"/>
            <a:chOff x="6661328" y="2103554"/>
            <a:chExt cx="850574" cy="1325340"/>
          </a:xfrm>
        </p:grpSpPr>
        <p:sp>
          <p:nvSpPr>
            <p:cNvPr id="306" name="Google Shape;306;p15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15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337" name="Google Shape;337;p15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7" name="Google Shape;357;p15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ctrTitle"/>
          </p:nvPr>
        </p:nvSpPr>
        <p:spPr>
          <a:xfrm>
            <a:off x="1085849" y="2031025"/>
            <a:ext cx="739732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Your students are not you.</a:t>
            </a:r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Honor their differences and experiences.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What are some differences between your students and yourself?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sldNum" idx="4294967295"/>
          </p:nvPr>
        </p:nvSpPr>
        <p:spPr>
          <a:xfrm>
            <a:off x="8686800" y="4637088"/>
            <a:ext cx="4572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268032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What are your course learning outcomes?</a:t>
            </a:r>
            <a:endParaRPr/>
          </a:p>
        </p:txBody>
      </p:sp>
      <p:sp>
        <p:nvSpPr>
          <p:cNvPr id="387" name="Google Shape;387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Do students know what they are?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Are they written in a way students understand?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Do students know the real world consequences for failing to meet the standard?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Are they aligned with your assessments?</a:t>
            </a:r>
            <a:endParaRPr/>
          </a:p>
          <a:p>
            <a: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89" name="Google Shape;389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390" name="Google Shape;390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" name="Google Shape;412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413" name="Google Shape;413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414" name="Google Shape;414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7" name="Google Shape;417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418" name="Google Shape;418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0" name="Google Shape;420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85" name="Google Shape;485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86" name="Google Shape;486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487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91" name="Google Shape;491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94" name="Google Shape;494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3" name="Google Shape;523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524" name="Google Shape;524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6760200" cy="9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Have measurable outcomes!</a:t>
            </a:r>
            <a:endParaRPr sz="4100"/>
          </a:p>
        </p:txBody>
      </p:sp>
      <p:sp>
        <p:nvSpPr>
          <p:cNvPr id="534" name="Google Shape;534;p18"/>
          <p:cNvSpPr txBox="1">
            <a:spLocks noGrp="1"/>
          </p:cNvSpPr>
          <p:nvPr>
            <p:ph type="body" idx="1"/>
          </p:nvPr>
        </p:nvSpPr>
        <p:spPr>
          <a:xfrm>
            <a:off x="457200" y="1382025"/>
            <a:ext cx="3331200" cy="348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Use Webb’s Depth of Knowledge to increase rigor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List one outcome you could have for your course.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36" name="Google Shape;5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025" y="1117825"/>
            <a:ext cx="4734576" cy="40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"/>
          <p:cNvSpPr txBox="1">
            <a:spLocks noGrp="1"/>
          </p:cNvSpPr>
          <p:nvPr>
            <p:ph type="ctrTitle" idx="4294967295"/>
          </p:nvPr>
        </p:nvSpPr>
        <p:spPr>
          <a:xfrm>
            <a:off x="1019175" y="1863600"/>
            <a:ext cx="74388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</a:pPr>
            <a:r>
              <a:rPr lang="en" sz="4800" b="0" i="0" u="none" strike="noStrike" cap="none">
                <a:solidFill>
                  <a:schemeClr val="accent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</a:t>
            </a:r>
            <a:r>
              <a:rPr lang="en">
                <a:latin typeface="Barlow SemiBold"/>
                <a:ea typeface="Barlow SemiBold"/>
                <a:cs typeface="Barlow SemiBold"/>
                <a:sym typeface="Barlow SemiBold"/>
              </a:rPr>
              <a:t>t is necessary to assess the outcome to make sure learning is happening!</a:t>
            </a:r>
            <a:endParaRPr sz="4800" b="0" i="0" u="none" strike="noStrike" cap="none">
              <a:solidFill>
                <a:schemeClr val="accent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42" name="Google Shape;542;p19"/>
          <p:cNvSpPr txBox="1">
            <a:spLocks noGrp="1"/>
          </p:cNvSpPr>
          <p:nvPr>
            <p:ph type="subTitle" idx="4294967295"/>
          </p:nvPr>
        </p:nvSpPr>
        <p:spPr>
          <a:xfrm>
            <a:off x="1019175" y="4049486"/>
            <a:ext cx="7438800" cy="69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How do you assess the outcome? </a:t>
            </a:r>
            <a:endParaRPr sz="2000" b="0" i="0" u="none" strike="noStrike" cap="non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543" name="Google Shape;543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44" name="Google Shape;544;p19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106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Gaoler template</vt:lpstr>
      <vt:lpstr>University Teaching 101  Beth Kania-Gosche, PhD</vt:lpstr>
      <vt:lpstr>Today’s essential question</vt:lpstr>
      <vt:lpstr>Why are you teaching?</vt:lpstr>
      <vt:lpstr>Why are your students in the class?</vt:lpstr>
      <vt:lpstr>PowerPoint Presentation</vt:lpstr>
      <vt:lpstr>Your students are not you.</vt:lpstr>
      <vt:lpstr>What are your course learning outcomes?</vt:lpstr>
      <vt:lpstr>Have measurable outcomes!</vt:lpstr>
      <vt:lpstr>It is necessary to assess the outcome to make sure learning is happening!</vt:lpstr>
      <vt:lpstr>Assessment</vt:lpstr>
      <vt:lpstr>Assessment Process</vt:lpstr>
      <vt:lpstr>Effective Teaching Checklist</vt:lpstr>
      <vt:lpstr>Teaching, often called an “art and a science”</vt:lpstr>
      <vt:lpstr>Let go of perfectionism</vt:lpstr>
      <vt:lpstr>PowerPoint Presentation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Kania-Gosche, Beth</cp:lastModifiedBy>
  <cp:revision>2</cp:revision>
  <dcterms:modified xsi:type="dcterms:W3CDTF">2025-01-13T18:23:02Z</dcterms:modified>
</cp:coreProperties>
</file>